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eng" initials="" lastIdx="1" clrIdx="0"/>
  <p:cmAuthor id="1" name="EEC," initials="E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5" autoAdjust="0"/>
    <p:restoredTop sz="94097" autoAdjust="0"/>
  </p:normalViewPr>
  <p:slideViewPr>
    <p:cSldViewPr>
      <p:cViewPr>
        <p:scale>
          <a:sx n="64" d="100"/>
          <a:sy n="64" d="100"/>
        </p:scale>
        <p:origin x="-696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F819E-4C36-40A0-A307-2B75FEF0969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73B0E-D548-4E95-A20F-B4E17A753A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533400" y="483066"/>
            <a:ext cx="8077200" cy="6298734"/>
            <a:chOff x="381000" y="152400"/>
            <a:chExt cx="8305800" cy="6477000"/>
          </a:xfrm>
        </p:grpSpPr>
        <p:cxnSp>
          <p:nvCxnSpPr>
            <p:cNvPr id="96" name="Elbow Connector 95"/>
            <p:cNvCxnSpPr>
              <a:endCxn id="33" idx="3"/>
            </p:cNvCxnSpPr>
            <p:nvPr/>
          </p:nvCxnSpPr>
          <p:spPr>
            <a:xfrm rot="10800000">
              <a:off x="1600200" y="1257300"/>
              <a:ext cx="6705600" cy="266700"/>
            </a:xfrm>
            <a:prstGeom prst="bentConnector3">
              <a:avLst>
                <a:gd name="adj1" fmla="val 47206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2" name="Rectangle 1"/>
            <p:cNvSpPr/>
            <p:nvPr/>
          </p:nvSpPr>
          <p:spPr>
            <a:xfrm>
              <a:off x="7086600" y="228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</a:t>
              </a:r>
              <a:endParaRPr lang="en-US" sz="14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7086600" y="685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</a:t>
              </a:r>
              <a:endParaRPr lang="en-US" sz="14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7086600" y="2057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SED6</a:t>
              </a:r>
              <a:endParaRPr lang="en-US" sz="14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7086600" y="2514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SED7</a:t>
              </a:r>
              <a:endParaRPr lang="en-US" sz="1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086600" y="1600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SED5</a:t>
              </a:r>
              <a:endParaRPr lang="en-US" sz="14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086600" y="2971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SED8</a:t>
              </a:r>
              <a:endParaRPr lang="en-US" sz="14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086600" y="3886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SED10</a:t>
              </a:r>
              <a:endParaRPr lang="en-US" sz="14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086600" y="4343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SED11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86600" y="3429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SED9</a:t>
              </a:r>
              <a:endParaRPr lang="en-US" sz="1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086600" y="1143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SED3</a:t>
              </a:r>
              <a:endParaRPr lang="en-US" sz="1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086600" y="4800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SED12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86600" y="5257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SED13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086600" y="5715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SED14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086600" y="6172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SED15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077200" y="457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SED16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077200" y="914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SED17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077200" y="1371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SED18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077200" y="2743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SED21</a:t>
              </a:r>
              <a:endParaRPr lang="en-US" sz="14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077200" y="3200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SED22</a:t>
              </a:r>
              <a:endParaRPr lang="en-US" sz="14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077200" y="5029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SED26</a:t>
              </a:r>
              <a:endParaRPr lang="en-US" sz="14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077200" y="5486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SED27</a:t>
              </a:r>
              <a:endParaRPr lang="en-US" sz="14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077200" y="4114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SED24</a:t>
              </a:r>
              <a:endParaRPr lang="en-US" sz="1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077200" y="5943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SED28</a:t>
              </a:r>
              <a:endParaRPr lang="en-US" sz="1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077200" y="3657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SED23</a:t>
              </a:r>
              <a:endParaRPr lang="en-US" sz="1400" dirty="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838200" y="152400"/>
              <a:ext cx="838200" cy="3733800"/>
              <a:chOff x="457200" y="76200"/>
              <a:chExt cx="838200" cy="373380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457200" y="76200"/>
                <a:ext cx="838200" cy="37338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533400" y="152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</a:t>
                </a:r>
                <a:endParaRPr lang="en-US" sz="140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33400" y="457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SEL </a:t>
                </a:r>
                <a:r>
                  <a:rPr lang="en-US" sz="1400" dirty="0" smtClean="0"/>
                  <a:t>2</a:t>
                </a:r>
                <a:endParaRPr lang="en-US" sz="1400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533400" y="762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3</a:t>
                </a:r>
                <a:endParaRPr lang="en-US" sz="14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33400" y="10668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4</a:t>
                </a:r>
                <a:endParaRPr lang="en-US" sz="14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33400" y="13716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5</a:t>
                </a:r>
                <a:endParaRPr lang="en-US" sz="1400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33400" y="1676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6</a:t>
                </a:r>
                <a:endParaRPr lang="en-US" sz="1400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33400" y="1981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7</a:t>
                </a:r>
                <a:endParaRPr lang="en-US" sz="14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33400" y="2286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8</a:t>
                </a:r>
                <a:endParaRPr lang="en-US" sz="1400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33400" y="25908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9</a:t>
                </a:r>
                <a:endParaRPr lang="en-US" sz="14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33400" y="28956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10</a:t>
                </a:r>
                <a:endParaRPr lang="en-US" sz="1400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33400" y="3200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11</a:t>
                </a:r>
                <a:endParaRPr lang="en-US" sz="1400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33400" y="3505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12</a:t>
                </a:r>
                <a:endParaRPr lang="en-US" sz="1400" dirty="0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381000" y="3962400"/>
              <a:ext cx="1828800" cy="2667000"/>
              <a:chOff x="76200" y="3886200"/>
              <a:chExt cx="1828800" cy="2667000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76200" y="3886200"/>
                <a:ext cx="1828800" cy="26670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4" name="Group 123"/>
              <p:cNvGrpSpPr/>
              <p:nvPr/>
            </p:nvGrpSpPr>
            <p:grpSpPr>
              <a:xfrm>
                <a:off x="228600" y="3962400"/>
                <a:ext cx="1524000" cy="2514600"/>
                <a:chOff x="228600" y="3962400"/>
                <a:chExt cx="1524000" cy="2514600"/>
              </a:xfrm>
            </p:grpSpPr>
            <p:sp>
              <p:nvSpPr>
                <p:cNvPr id="45" name="Rectangle 44"/>
                <p:cNvSpPr/>
                <p:nvPr/>
              </p:nvSpPr>
              <p:spPr>
                <a:xfrm>
                  <a:off x="228600" y="3962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1: </a:t>
                  </a:r>
                  <a:r>
                    <a:rPr lang="en-US" sz="1200" dirty="0" smtClean="0"/>
                    <a:t>Initiative</a:t>
                  </a:r>
                  <a:endParaRPr lang="en-US" sz="1400" dirty="0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228600" y="42672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2: </a:t>
                  </a:r>
                  <a:r>
                    <a:rPr lang="en-US" sz="1200" dirty="0" smtClean="0"/>
                    <a:t>Curiosity</a:t>
                  </a:r>
                  <a:endParaRPr lang="en-US" sz="1400" dirty="0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228600" y="49530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4: </a:t>
                  </a:r>
                  <a:r>
                    <a:rPr lang="en-US" sz="1200" dirty="0" smtClean="0"/>
                    <a:t>Creativity</a:t>
                  </a:r>
                  <a:endParaRPr lang="en-US" sz="1400" dirty="0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228600" y="52578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5: </a:t>
                  </a:r>
                  <a:r>
                    <a:rPr lang="en-US" sz="1200" dirty="0" smtClean="0"/>
                    <a:t>Cooperation</a:t>
                  </a:r>
                  <a:endParaRPr lang="en-US" sz="1350" dirty="0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228600" y="59436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7: </a:t>
                  </a:r>
                  <a:r>
                    <a:rPr lang="en-US" sz="1200" dirty="0" smtClean="0"/>
                    <a:t>Organization</a:t>
                  </a:r>
                  <a:endParaRPr lang="en-US" sz="1400" dirty="0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228600" y="6248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8: </a:t>
                  </a:r>
                  <a:r>
                    <a:rPr lang="en-US" sz="1200" dirty="0" smtClean="0"/>
                    <a:t>Memory</a:t>
                  </a:r>
                  <a:endParaRPr lang="en-US" sz="1400" dirty="0"/>
                </a:p>
              </p:txBody>
            </p:sp>
            <p:grpSp>
              <p:nvGrpSpPr>
                <p:cNvPr id="51" name="Group 71"/>
                <p:cNvGrpSpPr/>
                <p:nvPr/>
              </p:nvGrpSpPr>
              <p:grpSpPr>
                <a:xfrm>
                  <a:off x="228600" y="4572000"/>
                  <a:ext cx="1524000" cy="304800"/>
                  <a:chOff x="1524000" y="1295400"/>
                  <a:chExt cx="1524000" cy="304800"/>
                </a:xfrm>
              </p:grpSpPr>
              <p:sp>
                <p:nvSpPr>
                  <p:cNvPr id="55" name="Rectangle 54"/>
                  <p:cNvSpPr/>
                  <p:nvPr/>
                </p:nvSpPr>
                <p:spPr>
                  <a:xfrm>
                    <a:off x="1524000" y="12954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3: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2057400" y="12954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Persistence  &amp; </a:t>
                    </a:r>
                  </a:p>
                  <a:p>
                    <a:pPr algn="ctr"/>
                    <a:r>
                      <a:rPr lang="en-US" sz="900" dirty="0" smtClean="0"/>
                      <a:t>Engagement</a:t>
                    </a:r>
                    <a:endParaRPr lang="en-US" sz="900" dirty="0"/>
                  </a:p>
                </p:txBody>
              </p:sp>
            </p:grpSp>
            <p:grpSp>
              <p:nvGrpSpPr>
                <p:cNvPr id="52" name="Group 77"/>
                <p:cNvGrpSpPr/>
                <p:nvPr/>
              </p:nvGrpSpPr>
              <p:grpSpPr>
                <a:xfrm>
                  <a:off x="228600" y="5562600"/>
                  <a:ext cx="1524000" cy="304800"/>
                  <a:chOff x="1524000" y="4419600"/>
                  <a:chExt cx="1524000" cy="304800"/>
                </a:xfrm>
              </p:grpSpPr>
              <p:sp>
                <p:nvSpPr>
                  <p:cNvPr id="53" name="Rectangle 52"/>
                  <p:cNvSpPr/>
                  <p:nvPr/>
                </p:nvSpPr>
                <p:spPr>
                  <a:xfrm>
                    <a:off x="1524000" y="44196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6: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2057400" y="44196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Problem</a:t>
                    </a:r>
                  </a:p>
                  <a:p>
                    <a:pPr algn="ctr"/>
                    <a:r>
                      <a:rPr lang="en-US" sz="900" dirty="0" smtClean="0"/>
                      <a:t>Solving</a:t>
                    </a:r>
                    <a:endParaRPr lang="en-US" sz="900" dirty="0"/>
                  </a:p>
                </p:txBody>
              </p:sp>
            </p:grpSp>
          </p:grpSp>
        </p:grpSp>
        <p:cxnSp>
          <p:nvCxnSpPr>
            <p:cNvPr id="58" name="Elbow Connector 57"/>
            <p:cNvCxnSpPr>
              <a:stCxn id="37" idx="3"/>
              <a:endCxn id="2" idx="1"/>
            </p:cNvCxnSpPr>
            <p:nvPr/>
          </p:nvCxnSpPr>
          <p:spPr>
            <a:xfrm flipV="1">
              <a:off x="1600200" y="342900"/>
              <a:ext cx="5486400" cy="2133600"/>
            </a:xfrm>
            <a:prstGeom prst="bentConnector3">
              <a:avLst>
                <a:gd name="adj1" fmla="val 836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>
              <a:stCxn id="37" idx="3"/>
              <a:endCxn id="11" idx="1"/>
            </p:cNvCxnSpPr>
            <p:nvPr/>
          </p:nvCxnSpPr>
          <p:spPr>
            <a:xfrm flipV="1">
              <a:off x="1600200" y="1257300"/>
              <a:ext cx="5486400" cy="1219200"/>
            </a:xfrm>
            <a:prstGeom prst="bentConnector3">
              <a:avLst>
                <a:gd name="adj1" fmla="val 836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>
              <a:stCxn id="37" idx="3"/>
              <a:endCxn id="6" idx="1"/>
            </p:cNvCxnSpPr>
            <p:nvPr/>
          </p:nvCxnSpPr>
          <p:spPr>
            <a:xfrm flipV="1">
              <a:off x="1600200" y="1714500"/>
              <a:ext cx="5486400" cy="762000"/>
            </a:xfrm>
            <a:prstGeom prst="bentConnector3">
              <a:avLst>
                <a:gd name="adj1" fmla="val 836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Elbow Connector 65"/>
            <p:cNvCxnSpPr>
              <a:stCxn id="5" idx="1"/>
              <a:endCxn id="46" idx="3"/>
            </p:cNvCxnSpPr>
            <p:nvPr/>
          </p:nvCxnSpPr>
          <p:spPr>
            <a:xfrm rot="10800000" flipV="1">
              <a:off x="2057400" y="2628900"/>
              <a:ext cx="5029200" cy="1828800"/>
            </a:xfrm>
            <a:prstGeom prst="bentConnector3">
              <a:avLst>
                <a:gd name="adj1" fmla="val 76702"/>
              </a:avLst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8" name="Elbow Connector 67"/>
            <p:cNvCxnSpPr>
              <a:stCxn id="37" idx="3"/>
              <a:endCxn id="7" idx="1"/>
            </p:cNvCxnSpPr>
            <p:nvPr/>
          </p:nvCxnSpPr>
          <p:spPr>
            <a:xfrm>
              <a:off x="1600200" y="2476500"/>
              <a:ext cx="5486400" cy="609600"/>
            </a:xfrm>
            <a:prstGeom prst="bentConnector3">
              <a:avLst>
                <a:gd name="adj1" fmla="val 836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lbow Connector 69"/>
            <p:cNvCxnSpPr>
              <a:stCxn id="37" idx="3"/>
              <a:endCxn id="10" idx="1"/>
            </p:cNvCxnSpPr>
            <p:nvPr/>
          </p:nvCxnSpPr>
          <p:spPr>
            <a:xfrm>
              <a:off x="1600200" y="2476500"/>
              <a:ext cx="5486400" cy="1066800"/>
            </a:xfrm>
            <a:prstGeom prst="bentConnector3">
              <a:avLst>
                <a:gd name="adj1" fmla="val 836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lbow Connector 71"/>
            <p:cNvCxnSpPr>
              <a:stCxn id="37" idx="3"/>
              <a:endCxn id="8" idx="1"/>
            </p:cNvCxnSpPr>
            <p:nvPr/>
          </p:nvCxnSpPr>
          <p:spPr>
            <a:xfrm>
              <a:off x="1600200" y="2476500"/>
              <a:ext cx="5486400" cy="1524000"/>
            </a:xfrm>
            <a:prstGeom prst="bentConnector3">
              <a:avLst>
                <a:gd name="adj1" fmla="val 8357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Elbow Connector 73"/>
            <p:cNvCxnSpPr>
              <a:stCxn id="37" idx="3"/>
              <a:endCxn id="9" idx="1"/>
            </p:cNvCxnSpPr>
            <p:nvPr/>
          </p:nvCxnSpPr>
          <p:spPr>
            <a:xfrm>
              <a:off x="1600200" y="2476500"/>
              <a:ext cx="5486400" cy="1981200"/>
            </a:xfrm>
            <a:prstGeom prst="bentConnector3">
              <a:avLst>
                <a:gd name="adj1" fmla="val 8354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>
              <a:stCxn id="37" idx="3"/>
              <a:endCxn id="12" idx="1"/>
            </p:cNvCxnSpPr>
            <p:nvPr/>
          </p:nvCxnSpPr>
          <p:spPr>
            <a:xfrm>
              <a:off x="1600200" y="2476500"/>
              <a:ext cx="5486400" cy="2438400"/>
            </a:xfrm>
            <a:prstGeom prst="bentConnector3">
              <a:avLst>
                <a:gd name="adj1" fmla="val 8357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Elbow Connector 79"/>
            <p:cNvCxnSpPr>
              <a:stCxn id="30" idx="3"/>
              <a:endCxn id="14" idx="1"/>
            </p:cNvCxnSpPr>
            <p:nvPr/>
          </p:nvCxnSpPr>
          <p:spPr>
            <a:xfrm>
              <a:off x="1600200" y="342900"/>
              <a:ext cx="5486400" cy="5486400"/>
            </a:xfrm>
            <a:prstGeom prst="bentConnector3">
              <a:avLst>
                <a:gd name="adj1" fmla="val 75391"/>
              </a:avLst>
            </a:prstGeom>
            <a:ln>
              <a:prstDash val="dash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2" name="Elbow Connector 81"/>
            <p:cNvCxnSpPr>
              <a:stCxn id="30" idx="3"/>
              <a:endCxn id="16" idx="1"/>
            </p:cNvCxnSpPr>
            <p:nvPr/>
          </p:nvCxnSpPr>
          <p:spPr>
            <a:xfrm>
              <a:off x="1600200" y="342900"/>
              <a:ext cx="6477000" cy="228600"/>
            </a:xfrm>
            <a:prstGeom prst="bentConnector3">
              <a:avLst>
                <a:gd name="adj1" fmla="val 63851"/>
              </a:avLst>
            </a:prstGeom>
            <a:ln>
              <a:prstDash val="dash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" name="Elbow Connector 83"/>
            <p:cNvCxnSpPr>
              <a:stCxn id="30" idx="3"/>
              <a:endCxn id="18" idx="1"/>
            </p:cNvCxnSpPr>
            <p:nvPr/>
          </p:nvCxnSpPr>
          <p:spPr>
            <a:xfrm>
              <a:off x="1600200" y="342900"/>
              <a:ext cx="6477000" cy="1143000"/>
            </a:xfrm>
            <a:prstGeom prst="bentConnector3">
              <a:avLst>
                <a:gd name="adj1" fmla="val 63889"/>
              </a:avLst>
            </a:prstGeom>
            <a:ln>
              <a:prstDash val="dash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6" name="Rectangle 105"/>
            <p:cNvSpPr/>
            <p:nvPr/>
          </p:nvSpPr>
          <p:spPr>
            <a:xfrm>
              <a:off x="8077200" y="1828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SED19</a:t>
              </a:r>
            </a:p>
          </p:txBody>
        </p:sp>
        <p:cxnSp>
          <p:nvCxnSpPr>
            <p:cNvPr id="108" name="Elbow Connector 107"/>
            <p:cNvCxnSpPr>
              <a:stCxn id="33" idx="3"/>
              <a:endCxn id="106" idx="1"/>
            </p:cNvCxnSpPr>
            <p:nvPr/>
          </p:nvCxnSpPr>
          <p:spPr>
            <a:xfrm>
              <a:off x="1600200" y="1257300"/>
              <a:ext cx="6477000" cy="685800"/>
            </a:xfrm>
            <a:prstGeom prst="bentConnector3">
              <a:avLst>
                <a:gd name="adj1" fmla="val 54651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0" name="Elbow Connector 109"/>
            <p:cNvCxnSpPr>
              <a:stCxn id="33" idx="3"/>
              <a:endCxn id="19" idx="1"/>
            </p:cNvCxnSpPr>
            <p:nvPr/>
          </p:nvCxnSpPr>
          <p:spPr>
            <a:xfrm>
              <a:off x="1600200" y="1257300"/>
              <a:ext cx="6477000" cy="1143000"/>
            </a:xfrm>
            <a:prstGeom prst="bentConnector3">
              <a:avLst>
                <a:gd name="adj1" fmla="val 54651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5" name="Elbow Connector 114"/>
            <p:cNvCxnSpPr>
              <a:stCxn id="20" idx="1"/>
              <a:endCxn id="54" idx="3"/>
            </p:cNvCxnSpPr>
            <p:nvPr/>
          </p:nvCxnSpPr>
          <p:spPr>
            <a:xfrm rot="10800000" flipV="1">
              <a:off x="2057400" y="2857500"/>
              <a:ext cx="6019800" cy="2933700"/>
            </a:xfrm>
            <a:prstGeom prst="bentConnector3">
              <a:avLst>
                <a:gd name="adj1" fmla="val 25000"/>
              </a:avLst>
            </a:prstGeom>
            <a:ln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7" name="Elbow Connector 116"/>
            <p:cNvCxnSpPr>
              <a:stCxn id="15" idx="1"/>
              <a:endCxn id="31" idx="3"/>
            </p:cNvCxnSpPr>
            <p:nvPr/>
          </p:nvCxnSpPr>
          <p:spPr>
            <a:xfrm rot="10800000">
              <a:off x="1600200" y="647700"/>
              <a:ext cx="5486400" cy="5638800"/>
            </a:xfrm>
            <a:prstGeom prst="bentConnector3">
              <a:avLst>
                <a:gd name="adj1" fmla="val 82555"/>
              </a:avLst>
            </a:prstGeom>
            <a:ln>
              <a:prstDash val="soli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0" name="Elbow Connector 119"/>
            <p:cNvCxnSpPr>
              <a:stCxn id="21" idx="1"/>
              <a:endCxn id="31" idx="3"/>
            </p:cNvCxnSpPr>
            <p:nvPr/>
          </p:nvCxnSpPr>
          <p:spPr>
            <a:xfrm rot="10800000">
              <a:off x="1600200" y="647700"/>
              <a:ext cx="6477000" cy="2667000"/>
            </a:xfrm>
            <a:prstGeom prst="bentConnector3">
              <a:avLst>
                <a:gd name="adj1" fmla="val 85205"/>
              </a:avLst>
            </a:prstGeom>
            <a:ln>
              <a:prstDash val="soli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3" name="Elbow Connector 122"/>
            <p:cNvCxnSpPr>
              <a:stCxn id="26" idx="1"/>
              <a:endCxn id="32" idx="3"/>
            </p:cNvCxnSpPr>
            <p:nvPr/>
          </p:nvCxnSpPr>
          <p:spPr>
            <a:xfrm rot="10800000">
              <a:off x="1600200" y="952500"/>
              <a:ext cx="6477000" cy="2819400"/>
            </a:xfrm>
            <a:prstGeom prst="bentConnector3">
              <a:avLst>
                <a:gd name="adj1" fmla="val 66737"/>
              </a:avLst>
            </a:prstGeom>
            <a:ln cmpd="dbl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5" name="Elbow Connector 124"/>
            <p:cNvCxnSpPr>
              <a:stCxn id="24" idx="1"/>
              <a:endCxn id="32" idx="3"/>
            </p:cNvCxnSpPr>
            <p:nvPr/>
          </p:nvCxnSpPr>
          <p:spPr>
            <a:xfrm rot="10800000">
              <a:off x="1600200" y="952500"/>
              <a:ext cx="6477000" cy="3276600"/>
            </a:xfrm>
            <a:prstGeom prst="bentConnector3">
              <a:avLst>
                <a:gd name="adj1" fmla="val 66738"/>
              </a:avLst>
            </a:prstGeom>
            <a:ln cmpd="dbl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7" name="Elbow Connector 126"/>
            <p:cNvCxnSpPr>
              <a:stCxn id="31" idx="3"/>
              <a:endCxn id="27" idx="1"/>
            </p:cNvCxnSpPr>
            <p:nvPr/>
          </p:nvCxnSpPr>
          <p:spPr>
            <a:xfrm>
              <a:off x="1600200" y="647700"/>
              <a:ext cx="6477000" cy="4038600"/>
            </a:xfrm>
            <a:prstGeom prst="bentConnector3">
              <a:avLst>
                <a:gd name="adj1" fmla="val 14853"/>
              </a:avLst>
            </a:prstGeom>
            <a:ln>
              <a:prstDash val="soli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9" name="Elbow Connector 128"/>
            <p:cNvCxnSpPr>
              <a:stCxn id="35" idx="3"/>
              <a:endCxn id="23" idx="1"/>
            </p:cNvCxnSpPr>
            <p:nvPr/>
          </p:nvCxnSpPr>
          <p:spPr>
            <a:xfrm>
              <a:off x="1600200" y="1866900"/>
              <a:ext cx="6477000" cy="3733800"/>
            </a:xfrm>
            <a:prstGeom prst="bentConnector3">
              <a:avLst>
                <a:gd name="adj1" fmla="val 43378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1" name="Elbow Connector 130"/>
            <p:cNvCxnSpPr>
              <a:stCxn id="25" idx="1"/>
            </p:cNvCxnSpPr>
            <p:nvPr/>
          </p:nvCxnSpPr>
          <p:spPr>
            <a:xfrm rot="10800000">
              <a:off x="1828800" y="5791200"/>
              <a:ext cx="6248400" cy="266700"/>
            </a:xfrm>
            <a:prstGeom prst="bentConnector3">
              <a:avLst>
                <a:gd name="adj1" fmla="val 24229"/>
              </a:avLst>
            </a:prstGeom>
            <a:ln>
              <a:prstDash val="lg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8" name="Elbow Connector 87"/>
            <p:cNvCxnSpPr>
              <a:stCxn id="35" idx="3"/>
            </p:cNvCxnSpPr>
            <p:nvPr/>
          </p:nvCxnSpPr>
          <p:spPr>
            <a:xfrm>
              <a:off x="1600200" y="1866900"/>
              <a:ext cx="6629400" cy="2857500"/>
            </a:xfrm>
            <a:prstGeom prst="bentConnector3">
              <a:avLst>
                <a:gd name="adj1" fmla="val 42385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8077200" y="4572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SED25</a:t>
              </a:r>
            </a:p>
          </p:txBody>
        </p:sp>
        <p:cxnSp>
          <p:nvCxnSpPr>
            <p:cNvPr id="99" name="Elbow Connector 98"/>
            <p:cNvCxnSpPr>
              <a:endCxn id="38" idx="3"/>
            </p:cNvCxnSpPr>
            <p:nvPr/>
          </p:nvCxnSpPr>
          <p:spPr>
            <a:xfrm rot="10800000" flipV="1">
              <a:off x="1600200" y="2438400"/>
              <a:ext cx="6629400" cy="342900"/>
            </a:xfrm>
            <a:prstGeom prst="bentConnector3">
              <a:avLst>
                <a:gd name="adj1" fmla="val 26459"/>
              </a:avLst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8077200" y="2286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SED20</a:t>
              </a:r>
            </a:p>
          </p:txBody>
        </p:sp>
      </p:grpSp>
      <p:sp>
        <p:nvSpPr>
          <p:cNvPr id="86" name="Rectangle 85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Crosswalk  SEL/APL with Massachusetts Early </a:t>
            </a:r>
            <a:r>
              <a:rPr lang="en-US" sz="1200" b="1" smtClean="0"/>
              <a:t>Learning </a:t>
            </a:r>
            <a:r>
              <a:rPr lang="en-US" sz="1200" b="1" smtClean="0"/>
              <a:t>Guidelines for </a:t>
            </a:r>
            <a:r>
              <a:rPr lang="en-US" sz="1200" b="1" dirty="0" smtClean="0"/>
              <a:t>Infant and Toddlers</a:t>
            </a:r>
            <a:endParaRPr lang="en-US" sz="1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99"/>
          <p:cNvGrpSpPr/>
          <p:nvPr/>
        </p:nvGrpSpPr>
        <p:grpSpPr>
          <a:xfrm>
            <a:off x="609600" y="424744"/>
            <a:ext cx="8077200" cy="6357056"/>
            <a:chOff x="533400" y="304800"/>
            <a:chExt cx="8229600" cy="6477000"/>
          </a:xfrm>
        </p:grpSpPr>
        <p:sp>
          <p:nvSpPr>
            <p:cNvPr id="2" name="Rectangle 1"/>
            <p:cNvSpPr/>
            <p:nvPr/>
          </p:nvSpPr>
          <p:spPr>
            <a:xfrm>
              <a:off x="533400" y="609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CD42</a:t>
              </a:r>
              <a:endParaRPr lang="en-US" sz="14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533400" y="1219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CD43</a:t>
              </a:r>
              <a:endParaRPr lang="en-US" sz="14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33400" y="3048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CD46</a:t>
              </a:r>
              <a:endParaRPr lang="en-US" sz="14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33400" y="3657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CD47</a:t>
              </a:r>
              <a:endParaRPr lang="en-US" sz="1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33400" y="2438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CD45</a:t>
              </a:r>
              <a:endParaRPr lang="en-US" sz="14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33400" y="4267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CD48</a:t>
              </a:r>
              <a:endParaRPr lang="en-US" sz="14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3400" y="5486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CD50</a:t>
              </a:r>
              <a:endParaRPr lang="en-US" sz="14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95400" y="914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CD51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3400" y="4876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CD49</a:t>
              </a:r>
              <a:endParaRPr lang="en-US" sz="1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3400" y="1828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CD44</a:t>
              </a:r>
              <a:endParaRPr lang="en-US" sz="1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95400" y="1524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CD52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95400" y="2133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CD53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95400" y="2743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CD54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95400" y="3352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CD55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95400" y="3962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CD56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95400" y="4572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CD57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95400" y="5181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CD58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315200" y="533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CD60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315200" y="1143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CD61</a:t>
              </a:r>
              <a:endParaRPr lang="en-US" sz="14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315200" y="1752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CD62</a:t>
              </a:r>
              <a:endParaRPr lang="en-US" sz="14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315200" y="4191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CD66</a:t>
              </a:r>
              <a:endParaRPr lang="en-US" sz="14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315200" y="4800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CD67</a:t>
              </a:r>
              <a:endParaRPr lang="en-US" sz="14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15200" y="2971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CD64</a:t>
              </a:r>
              <a:endParaRPr lang="en-US" sz="1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315200" y="5410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CD68</a:t>
              </a:r>
              <a:endParaRPr lang="en-US" sz="1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315200" y="2362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CD63</a:t>
              </a:r>
              <a:endParaRPr lang="en-US" sz="14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315200" y="3581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CD65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191000" y="304800"/>
              <a:ext cx="838200" cy="3733800"/>
              <a:chOff x="457200" y="76200"/>
              <a:chExt cx="838200" cy="373380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457200" y="76200"/>
                <a:ext cx="838200" cy="37338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533400" y="152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</a:t>
                </a:r>
                <a:endParaRPr lang="en-US" sz="140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33400" y="457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SEL </a:t>
                </a:r>
                <a:r>
                  <a:rPr lang="en-US" sz="1400" dirty="0" smtClean="0"/>
                  <a:t>2</a:t>
                </a:r>
                <a:endParaRPr lang="en-US" sz="1400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533400" y="762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3</a:t>
                </a:r>
                <a:endParaRPr lang="en-US" sz="14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33400" y="10668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4</a:t>
                </a:r>
                <a:endParaRPr lang="en-US" sz="14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33400" y="13716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5</a:t>
                </a:r>
                <a:endParaRPr lang="en-US" sz="1400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33400" y="1676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6</a:t>
                </a:r>
                <a:endParaRPr lang="en-US" sz="1400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33400" y="1981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7</a:t>
                </a:r>
                <a:endParaRPr lang="en-US" sz="14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33400" y="2286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8</a:t>
                </a:r>
                <a:endParaRPr lang="en-US" sz="1400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33400" y="25908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9</a:t>
                </a:r>
                <a:endParaRPr lang="en-US" sz="14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33400" y="28956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10</a:t>
                </a:r>
                <a:endParaRPr lang="en-US" sz="1400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33400" y="3200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11</a:t>
                </a:r>
                <a:endParaRPr lang="en-US" sz="1400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33400" y="3505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12</a:t>
                </a:r>
                <a:endParaRPr lang="en-US" sz="1400" dirty="0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3733800" y="4114800"/>
              <a:ext cx="1828800" cy="2667000"/>
              <a:chOff x="76200" y="3886200"/>
              <a:chExt cx="1828800" cy="2667000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76200" y="3886200"/>
                <a:ext cx="1828800" cy="26670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4" name="Group 123"/>
              <p:cNvGrpSpPr/>
              <p:nvPr/>
            </p:nvGrpSpPr>
            <p:grpSpPr>
              <a:xfrm>
                <a:off x="228600" y="3962400"/>
                <a:ext cx="1524000" cy="2514600"/>
                <a:chOff x="228600" y="3962400"/>
                <a:chExt cx="1524000" cy="2514600"/>
              </a:xfrm>
            </p:grpSpPr>
            <p:sp>
              <p:nvSpPr>
                <p:cNvPr id="45" name="Rectangle 44"/>
                <p:cNvSpPr/>
                <p:nvPr/>
              </p:nvSpPr>
              <p:spPr>
                <a:xfrm>
                  <a:off x="228600" y="3962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1: </a:t>
                  </a:r>
                  <a:r>
                    <a:rPr lang="en-US" sz="1200" dirty="0" smtClean="0"/>
                    <a:t>Initiative</a:t>
                  </a:r>
                  <a:endParaRPr lang="en-US" sz="1400" dirty="0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228600" y="42672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2: </a:t>
                  </a:r>
                  <a:r>
                    <a:rPr lang="en-US" sz="1200" dirty="0" smtClean="0"/>
                    <a:t>Curiosity</a:t>
                  </a:r>
                  <a:endParaRPr lang="en-US" sz="1400" dirty="0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228600" y="49530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4: </a:t>
                  </a:r>
                  <a:r>
                    <a:rPr lang="en-US" sz="1200" dirty="0" smtClean="0"/>
                    <a:t>Creativity</a:t>
                  </a:r>
                  <a:endParaRPr lang="en-US" sz="1400" dirty="0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228600" y="52578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5: </a:t>
                  </a:r>
                  <a:r>
                    <a:rPr lang="en-US" sz="1200" dirty="0" smtClean="0"/>
                    <a:t>Cooperation</a:t>
                  </a:r>
                  <a:endParaRPr lang="en-US" sz="1350" dirty="0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228600" y="59436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7: </a:t>
                  </a:r>
                  <a:r>
                    <a:rPr lang="en-US" sz="1200" dirty="0" smtClean="0"/>
                    <a:t>Organization</a:t>
                  </a:r>
                  <a:endParaRPr lang="en-US" sz="1400" dirty="0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228600" y="6248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8: </a:t>
                  </a:r>
                  <a:r>
                    <a:rPr lang="en-US" sz="1200" dirty="0" smtClean="0"/>
                    <a:t>Memory</a:t>
                  </a:r>
                  <a:endParaRPr lang="en-US" sz="1400" dirty="0"/>
                </a:p>
              </p:txBody>
            </p:sp>
            <p:grpSp>
              <p:nvGrpSpPr>
                <p:cNvPr id="51" name="Group 71"/>
                <p:cNvGrpSpPr/>
                <p:nvPr/>
              </p:nvGrpSpPr>
              <p:grpSpPr>
                <a:xfrm>
                  <a:off x="228600" y="4572000"/>
                  <a:ext cx="1524000" cy="304800"/>
                  <a:chOff x="1524000" y="1295400"/>
                  <a:chExt cx="1524000" cy="304800"/>
                </a:xfrm>
              </p:grpSpPr>
              <p:sp>
                <p:nvSpPr>
                  <p:cNvPr id="55" name="Rectangle 54"/>
                  <p:cNvSpPr/>
                  <p:nvPr/>
                </p:nvSpPr>
                <p:spPr>
                  <a:xfrm>
                    <a:off x="1524000" y="12954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3: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2057400" y="12954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Persistence  &amp; </a:t>
                    </a:r>
                  </a:p>
                  <a:p>
                    <a:pPr algn="ctr"/>
                    <a:r>
                      <a:rPr lang="en-US" sz="900" dirty="0" smtClean="0"/>
                      <a:t>Engagement</a:t>
                    </a:r>
                    <a:endParaRPr lang="en-US" sz="900" dirty="0"/>
                  </a:p>
                </p:txBody>
              </p:sp>
            </p:grpSp>
            <p:grpSp>
              <p:nvGrpSpPr>
                <p:cNvPr id="52" name="Group 77"/>
                <p:cNvGrpSpPr/>
                <p:nvPr/>
              </p:nvGrpSpPr>
              <p:grpSpPr>
                <a:xfrm>
                  <a:off x="228600" y="5562600"/>
                  <a:ext cx="1524000" cy="304800"/>
                  <a:chOff x="1524000" y="4419600"/>
                  <a:chExt cx="1524000" cy="304800"/>
                </a:xfrm>
              </p:grpSpPr>
              <p:sp>
                <p:nvSpPr>
                  <p:cNvPr id="53" name="Rectangle 52"/>
                  <p:cNvSpPr/>
                  <p:nvPr/>
                </p:nvSpPr>
                <p:spPr>
                  <a:xfrm>
                    <a:off x="1524000" y="44196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6: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2057400" y="44196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Problem</a:t>
                    </a:r>
                  </a:p>
                  <a:p>
                    <a:pPr algn="ctr"/>
                    <a:r>
                      <a:rPr lang="en-US" sz="900" dirty="0" smtClean="0"/>
                      <a:t>Solving</a:t>
                    </a:r>
                    <a:endParaRPr lang="en-US" sz="900" dirty="0"/>
                  </a:p>
                </p:txBody>
              </p:sp>
            </p:grpSp>
          </p:grpSp>
        </p:grpSp>
        <p:sp>
          <p:nvSpPr>
            <p:cNvPr id="106" name="Rectangle 105"/>
            <p:cNvSpPr/>
            <p:nvPr/>
          </p:nvSpPr>
          <p:spPr>
            <a:xfrm>
              <a:off x="1295400" y="5791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CD59</a:t>
              </a: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315200" y="6019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CD69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8153400" y="838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CD70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8153400" y="1447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CD71</a:t>
              </a:r>
              <a:endParaRPr lang="en-US" sz="1400" dirty="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8153400" y="2057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CD72</a:t>
              </a:r>
              <a:endParaRPr lang="en-US" sz="1400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8153400" y="4495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CD76</a:t>
              </a:r>
              <a:endParaRPr lang="en-US" sz="1400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8153400" y="5105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CD77</a:t>
              </a:r>
              <a:endParaRPr lang="en-US" sz="1400" dirty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8153400" y="3276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CD74</a:t>
              </a:r>
              <a:endParaRPr lang="en-US" sz="1400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8153400" y="5715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CD78</a:t>
              </a:r>
              <a:endParaRPr lang="en-US" sz="1400" dirty="0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8153400" y="2667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CD73</a:t>
              </a:r>
              <a:endParaRPr lang="en-US" sz="1400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8153400" y="3886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CD75</a:t>
              </a:r>
            </a:p>
          </p:txBody>
        </p:sp>
        <p:cxnSp>
          <p:nvCxnSpPr>
            <p:cNvPr id="118" name="Elbow Connector 117"/>
            <p:cNvCxnSpPr>
              <a:stCxn id="3" idx="3"/>
            </p:cNvCxnSpPr>
            <p:nvPr/>
          </p:nvCxnSpPr>
          <p:spPr>
            <a:xfrm>
              <a:off x="1143000" y="1333500"/>
              <a:ext cx="2743200" cy="4953000"/>
            </a:xfrm>
            <a:prstGeom prst="bentConnector3">
              <a:avLst>
                <a:gd name="adj1" fmla="val 67647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1" name="Elbow Connector 120"/>
            <p:cNvCxnSpPr>
              <a:stCxn id="2" idx="3"/>
            </p:cNvCxnSpPr>
            <p:nvPr/>
          </p:nvCxnSpPr>
          <p:spPr>
            <a:xfrm>
              <a:off x="1143000" y="723900"/>
              <a:ext cx="2743200" cy="5867400"/>
            </a:xfrm>
            <a:prstGeom prst="bentConnector3">
              <a:avLst>
                <a:gd name="adj1" fmla="val 80065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4" name="Elbow Connector 123"/>
            <p:cNvCxnSpPr>
              <a:stCxn id="11" idx="3"/>
            </p:cNvCxnSpPr>
            <p:nvPr/>
          </p:nvCxnSpPr>
          <p:spPr>
            <a:xfrm>
              <a:off x="1143000" y="1943100"/>
              <a:ext cx="2743200" cy="4648200"/>
            </a:xfrm>
            <a:prstGeom prst="bentConnector3">
              <a:avLst>
                <a:gd name="adj1" fmla="val 80065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0" name="Elbow Connector 129"/>
            <p:cNvCxnSpPr>
              <a:stCxn id="6" idx="3"/>
            </p:cNvCxnSpPr>
            <p:nvPr/>
          </p:nvCxnSpPr>
          <p:spPr>
            <a:xfrm>
              <a:off x="1143000" y="2552700"/>
              <a:ext cx="2743200" cy="4038600"/>
            </a:xfrm>
            <a:prstGeom prst="bentConnector3">
              <a:avLst>
                <a:gd name="adj1" fmla="val 80065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4" name="Elbow Connector 133"/>
            <p:cNvCxnSpPr>
              <a:stCxn id="4" idx="3"/>
            </p:cNvCxnSpPr>
            <p:nvPr/>
          </p:nvCxnSpPr>
          <p:spPr>
            <a:xfrm>
              <a:off x="1143000" y="3162300"/>
              <a:ext cx="2743200" cy="27813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6" name="Elbow Connector 135"/>
            <p:cNvCxnSpPr>
              <a:stCxn id="5" idx="3"/>
            </p:cNvCxnSpPr>
            <p:nvPr/>
          </p:nvCxnSpPr>
          <p:spPr>
            <a:xfrm>
              <a:off x="1143000" y="3771900"/>
              <a:ext cx="2743200" cy="21717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3" name="Elbow Connector 142"/>
            <p:cNvCxnSpPr>
              <a:stCxn id="10" idx="3"/>
            </p:cNvCxnSpPr>
            <p:nvPr/>
          </p:nvCxnSpPr>
          <p:spPr>
            <a:xfrm flipV="1">
              <a:off x="1143000" y="4610100"/>
              <a:ext cx="2743200" cy="381000"/>
            </a:xfrm>
            <a:prstGeom prst="bentConnector3">
              <a:avLst>
                <a:gd name="adj1" fmla="val 71242"/>
              </a:avLst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8" name="Elbow Connector 147"/>
            <p:cNvCxnSpPr>
              <a:stCxn id="7" idx="3"/>
            </p:cNvCxnSpPr>
            <p:nvPr/>
          </p:nvCxnSpPr>
          <p:spPr>
            <a:xfrm>
              <a:off x="1143000" y="4381500"/>
              <a:ext cx="2743200" cy="15621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0" name="Elbow Connector 149"/>
            <p:cNvCxnSpPr>
              <a:stCxn id="8" idx="3"/>
            </p:cNvCxnSpPr>
            <p:nvPr/>
          </p:nvCxnSpPr>
          <p:spPr>
            <a:xfrm>
              <a:off x="1143000" y="5600700"/>
              <a:ext cx="2743200" cy="3429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2" name="Elbow Connector 151"/>
            <p:cNvCxnSpPr>
              <a:stCxn id="9" idx="3"/>
            </p:cNvCxnSpPr>
            <p:nvPr/>
          </p:nvCxnSpPr>
          <p:spPr>
            <a:xfrm>
              <a:off x="1905000" y="1028700"/>
              <a:ext cx="1981200" cy="4914900"/>
            </a:xfrm>
            <a:prstGeom prst="bentConnector3">
              <a:avLst>
                <a:gd name="adj1" fmla="val 30996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5" name="Elbow Connector 154"/>
            <p:cNvCxnSpPr>
              <a:stCxn id="12" idx="3"/>
            </p:cNvCxnSpPr>
            <p:nvPr/>
          </p:nvCxnSpPr>
          <p:spPr>
            <a:xfrm>
              <a:off x="1905000" y="1638300"/>
              <a:ext cx="1981200" cy="4305300"/>
            </a:xfrm>
            <a:prstGeom prst="bentConnector3">
              <a:avLst>
                <a:gd name="adj1" fmla="val 30995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7" name="Elbow Connector 156"/>
            <p:cNvCxnSpPr>
              <a:stCxn id="13" idx="3"/>
            </p:cNvCxnSpPr>
            <p:nvPr/>
          </p:nvCxnSpPr>
          <p:spPr>
            <a:xfrm>
              <a:off x="1905000" y="2247900"/>
              <a:ext cx="1981200" cy="3695700"/>
            </a:xfrm>
            <a:prstGeom prst="bentConnector3">
              <a:avLst>
                <a:gd name="adj1" fmla="val 30996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2" name="Elbow Connector 161"/>
            <p:cNvCxnSpPr>
              <a:endCxn id="19" idx="1"/>
            </p:cNvCxnSpPr>
            <p:nvPr/>
          </p:nvCxnSpPr>
          <p:spPr>
            <a:xfrm flipV="1">
              <a:off x="5410200" y="647700"/>
              <a:ext cx="1905000" cy="3962400"/>
            </a:xfrm>
            <a:prstGeom prst="bentConnector3">
              <a:avLst>
                <a:gd name="adj1" fmla="val 32006"/>
              </a:avLst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4" name="Elbow Connector 163"/>
            <p:cNvCxnSpPr>
              <a:stCxn id="20" idx="1"/>
            </p:cNvCxnSpPr>
            <p:nvPr/>
          </p:nvCxnSpPr>
          <p:spPr>
            <a:xfrm rot="10800000" flipV="1">
              <a:off x="5410200" y="1257300"/>
              <a:ext cx="1905000" cy="3352800"/>
            </a:xfrm>
            <a:prstGeom prst="bentConnector3">
              <a:avLst>
                <a:gd name="adj1" fmla="val 67882"/>
              </a:avLst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6" name="Elbow Connector 165"/>
            <p:cNvCxnSpPr>
              <a:stCxn id="21" idx="1"/>
            </p:cNvCxnSpPr>
            <p:nvPr/>
          </p:nvCxnSpPr>
          <p:spPr>
            <a:xfrm rot="10800000" flipV="1">
              <a:off x="5410200" y="1866900"/>
              <a:ext cx="1905000" cy="2743200"/>
            </a:xfrm>
            <a:prstGeom prst="bentConnector3">
              <a:avLst>
                <a:gd name="adj1" fmla="val 67882"/>
              </a:avLst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8" name="Elbow Connector 167"/>
            <p:cNvCxnSpPr>
              <a:stCxn id="22" idx="1"/>
            </p:cNvCxnSpPr>
            <p:nvPr/>
          </p:nvCxnSpPr>
          <p:spPr>
            <a:xfrm rot="10800000" flipV="1">
              <a:off x="5410200" y="4305300"/>
              <a:ext cx="1905000" cy="990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0" name="Elbow Connector 169"/>
            <p:cNvCxnSpPr>
              <a:stCxn id="23" idx="1"/>
            </p:cNvCxnSpPr>
            <p:nvPr/>
          </p:nvCxnSpPr>
          <p:spPr>
            <a:xfrm rot="10800000" flipV="1">
              <a:off x="5410200" y="4914900"/>
              <a:ext cx="1905000" cy="3810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2" name="Elbow Connector 171"/>
            <p:cNvCxnSpPr>
              <a:stCxn id="83" idx="1"/>
            </p:cNvCxnSpPr>
            <p:nvPr/>
          </p:nvCxnSpPr>
          <p:spPr>
            <a:xfrm rot="10800000">
              <a:off x="5410200" y="5295900"/>
              <a:ext cx="1905000" cy="8382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4" name="Elbow Connector 173"/>
            <p:cNvCxnSpPr>
              <a:stCxn id="103" idx="1"/>
            </p:cNvCxnSpPr>
            <p:nvPr/>
          </p:nvCxnSpPr>
          <p:spPr>
            <a:xfrm rot="10800000" flipV="1">
              <a:off x="5410200" y="952500"/>
              <a:ext cx="2743200" cy="4343400"/>
            </a:xfrm>
            <a:prstGeom prst="bentConnector3">
              <a:avLst>
                <a:gd name="adj1" fmla="val 65359"/>
              </a:avLst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6" name="Elbow Connector 175"/>
            <p:cNvCxnSpPr>
              <a:stCxn id="104" idx="1"/>
            </p:cNvCxnSpPr>
            <p:nvPr/>
          </p:nvCxnSpPr>
          <p:spPr>
            <a:xfrm rot="10800000" flipV="1">
              <a:off x="5410200" y="1562100"/>
              <a:ext cx="2743200" cy="4724400"/>
            </a:xfrm>
            <a:prstGeom prst="bentConnector3">
              <a:avLst>
                <a:gd name="adj1" fmla="val 42483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9" name="Elbow Connector 178"/>
            <p:cNvCxnSpPr>
              <a:stCxn id="105" idx="1"/>
            </p:cNvCxnSpPr>
            <p:nvPr/>
          </p:nvCxnSpPr>
          <p:spPr>
            <a:xfrm rot="10800000" flipV="1">
              <a:off x="5410200" y="2171700"/>
              <a:ext cx="2743200" cy="4419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5" name="Elbow Connector 184"/>
            <p:cNvCxnSpPr>
              <a:endCxn id="113" idx="1"/>
            </p:cNvCxnSpPr>
            <p:nvPr/>
          </p:nvCxnSpPr>
          <p:spPr>
            <a:xfrm>
              <a:off x="4953000" y="800100"/>
              <a:ext cx="3200400" cy="19812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7" name="Elbow Connector 186"/>
            <p:cNvCxnSpPr>
              <a:endCxn id="111" idx="1"/>
            </p:cNvCxnSpPr>
            <p:nvPr/>
          </p:nvCxnSpPr>
          <p:spPr>
            <a:xfrm>
              <a:off x="4953000" y="800100"/>
              <a:ext cx="3200400" cy="25908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9" name="Elbow Connector 188"/>
            <p:cNvCxnSpPr>
              <a:endCxn id="107" idx="1"/>
            </p:cNvCxnSpPr>
            <p:nvPr/>
          </p:nvCxnSpPr>
          <p:spPr>
            <a:xfrm flipV="1">
              <a:off x="5410200" y="4610100"/>
              <a:ext cx="2743200" cy="1676400"/>
            </a:xfrm>
            <a:prstGeom prst="bentConnector3">
              <a:avLst>
                <a:gd name="adj1" fmla="val 57844"/>
              </a:avLst>
            </a:prstGeom>
            <a:ln>
              <a:prstDash val="dashDot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4" name="Elbow Connector 93"/>
            <p:cNvCxnSpPr/>
            <p:nvPr/>
          </p:nvCxnSpPr>
          <p:spPr>
            <a:xfrm rot="10800000">
              <a:off x="5105400" y="2057400"/>
              <a:ext cx="3200400" cy="3810000"/>
            </a:xfrm>
            <a:prstGeom prst="bentConnector3">
              <a:avLst>
                <a:gd name="adj1" fmla="val 77381"/>
              </a:avLst>
            </a:prstGeom>
            <a:ln>
              <a:prstDash val="dashDot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7" name="Elbow Connector 96"/>
            <p:cNvCxnSpPr>
              <a:stCxn id="108" idx="1"/>
            </p:cNvCxnSpPr>
            <p:nvPr/>
          </p:nvCxnSpPr>
          <p:spPr>
            <a:xfrm rot="10800000">
              <a:off x="4953000" y="800100"/>
              <a:ext cx="3200400" cy="50673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8153400" y="5791200"/>
              <a:ext cx="6096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98" name="Elbow Connector 97"/>
            <p:cNvCxnSpPr>
              <a:endCxn id="109" idx="1"/>
            </p:cNvCxnSpPr>
            <p:nvPr/>
          </p:nvCxnSpPr>
          <p:spPr>
            <a:xfrm>
              <a:off x="4953000" y="3543300"/>
              <a:ext cx="3200400" cy="1676400"/>
            </a:xfrm>
            <a:prstGeom prst="bentConnector3">
              <a:avLst>
                <a:gd name="adj1" fmla="val 70952"/>
              </a:avLst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99" name="Rectangle 98"/>
          <p:cNvSpPr/>
          <p:nvPr/>
        </p:nvSpPr>
        <p:spPr>
          <a:xfrm>
            <a:off x="0" y="762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Crosswalk  SEL/APL with Massachusetts Early Learning Guidelines for Infant and Toddlers</a:t>
            </a:r>
            <a:endParaRPr lang="en-US" sz="1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533400" y="609600"/>
            <a:ext cx="7848600" cy="6172200"/>
            <a:chOff x="381000" y="304800"/>
            <a:chExt cx="8001000" cy="6477000"/>
          </a:xfrm>
        </p:grpSpPr>
        <p:sp>
          <p:nvSpPr>
            <p:cNvPr id="2" name="Rectangle 1"/>
            <p:cNvSpPr/>
            <p:nvPr/>
          </p:nvSpPr>
          <p:spPr>
            <a:xfrm>
              <a:off x="6400800" y="304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LC28</a:t>
              </a:r>
              <a:endParaRPr lang="en-US" sz="14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6400800" y="838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LC29</a:t>
              </a:r>
              <a:endParaRPr lang="en-US" sz="14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400800" y="2438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LC32</a:t>
              </a:r>
              <a:endParaRPr lang="en-US" sz="14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400800" y="2971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LC33</a:t>
              </a:r>
              <a:endParaRPr lang="en-US" sz="1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400800" y="1905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LC31</a:t>
              </a:r>
              <a:endParaRPr lang="en-US" sz="14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400800" y="3505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LC34</a:t>
              </a:r>
              <a:endParaRPr lang="en-US" sz="14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400800" y="4572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LC36</a:t>
              </a:r>
              <a:endParaRPr lang="en-US" sz="14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400800" y="5105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LC37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00800" y="4038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LC35</a:t>
              </a:r>
              <a:endParaRPr lang="en-US" sz="1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00800" y="1371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LC30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00800" y="5638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LC38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400800" y="6172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LC39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772400" y="609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LC40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772400" y="1143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LC41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772400" y="1676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LC42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772400" y="2209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LC43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772400" y="2743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LC44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772400" y="3810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LC46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772400" y="43434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LC47</a:t>
              </a:r>
              <a:endParaRPr lang="en-US" sz="14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772400" y="48768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LC48</a:t>
              </a:r>
              <a:endParaRPr lang="en-US" sz="14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772400" y="5943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LC50</a:t>
              </a:r>
              <a:endParaRPr lang="en-US" sz="1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772400" y="54102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LC49</a:t>
              </a:r>
              <a:endParaRPr lang="en-US" sz="14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772400" y="64770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LC51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7772400" y="3276600"/>
              <a:ext cx="609600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LC45</a:t>
              </a: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838200" y="304800"/>
              <a:ext cx="838200" cy="3733800"/>
              <a:chOff x="457200" y="76200"/>
              <a:chExt cx="838200" cy="3733800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457200" y="76200"/>
                <a:ext cx="838200" cy="37338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533400" y="152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</a:t>
                </a:r>
                <a:endParaRPr lang="en-US" sz="1400" dirty="0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533400" y="457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SEL </a:t>
                </a:r>
                <a:r>
                  <a:rPr lang="en-US" sz="1400" dirty="0" smtClean="0"/>
                  <a:t>2</a:t>
                </a:r>
                <a:endParaRPr lang="en-US" sz="1400" dirty="0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533400" y="762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3</a:t>
                </a:r>
                <a:endParaRPr lang="en-US" sz="1400" dirty="0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533400" y="10668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4</a:t>
                </a:r>
                <a:endParaRPr lang="en-US" sz="1400" dirty="0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533400" y="13716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5</a:t>
                </a:r>
                <a:endParaRPr lang="en-US" sz="1400" dirty="0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533400" y="1676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6</a:t>
                </a:r>
                <a:endParaRPr lang="en-US" sz="1400" dirty="0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533400" y="1981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7</a:t>
                </a:r>
                <a:endParaRPr lang="en-US" sz="1400" dirty="0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533400" y="2286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8</a:t>
                </a:r>
                <a:endParaRPr lang="en-US" sz="1400" dirty="0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533400" y="25908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9</a:t>
                </a:r>
                <a:endParaRPr lang="en-US" sz="1400" dirty="0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533400" y="28956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10</a:t>
                </a:r>
                <a:endParaRPr lang="en-US" sz="1400" dirty="0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533400" y="3200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11</a:t>
                </a:r>
                <a:endParaRPr lang="en-US" sz="1400" dirty="0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533400" y="3505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12</a:t>
                </a:r>
                <a:endParaRPr lang="en-US" sz="1400" dirty="0"/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381000" y="4114800"/>
              <a:ext cx="1828800" cy="2667000"/>
              <a:chOff x="76200" y="3886200"/>
              <a:chExt cx="1828800" cy="2667000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76200" y="3886200"/>
                <a:ext cx="1828800" cy="26670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9" name="Group 123"/>
              <p:cNvGrpSpPr/>
              <p:nvPr/>
            </p:nvGrpSpPr>
            <p:grpSpPr>
              <a:xfrm>
                <a:off x="228600" y="3962400"/>
                <a:ext cx="1524000" cy="2514600"/>
                <a:chOff x="228600" y="3962400"/>
                <a:chExt cx="1524000" cy="2514600"/>
              </a:xfrm>
            </p:grpSpPr>
            <p:sp>
              <p:nvSpPr>
                <p:cNvPr id="131" name="Rectangle 130"/>
                <p:cNvSpPr/>
                <p:nvPr/>
              </p:nvSpPr>
              <p:spPr>
                <a:xfrm>
                  <a:off x="228600" y="3962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1: </a:t>
                  </a:r>
                  <a:r>
                    <a:rPr lang="en-US" sz="1200" dirty="0" smtClean="0"/>
                    <a:t>Initiative</a:t>
                  </a:r>
                  <a:endParaRPr lang="en-US" sz="1400" dirty="0"/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228600" y="42672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2: </a:t>
                  </a:r>
                  <a:r>
                    <a:rPr lang="en-US" sz="1200" dirty="0" smtClean="0"/>
                    <a:t>Curiosity</a:t>
                  </a:r>
                  <a:endParaRPr lang="en-US" sz="1400" dirty="0"/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228600" y="49530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4: </a:t>
                  </a:r>
                  <a:r>
                    <a:rPr lang="en-US" sz="1200" dirty="0" smtClean="0"/>
                    <a:t>Creativity</a:t>
                  </a:r>
                  <a:endParaRPr lang="en-US" sz="1400" dirty="0"/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228600" y="52578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5: </a:t>
                  </a:r>
                  <a:r>
                    <a:rPr lang="en-US" sz="1200" dirty="0" smtClean="0"/>
                    <a:t>Cooperation</a:t>
                  </a:r>
                  <a:endParaRPr lang="en-US" sz="1350" dirty="0"/>
                </a:p>
              </p:txBody>
            </p:sp>
            <p:sp>
              <p:nvSpPr>
                <p:cNvPr id="137" name="Rectangle 136"/>
                <p:cNvSpPr/>
                <p:nvPr/>
              </p:nvSpPr>
              <p:spPr>
                <a:xfrm>
                  <a:off x="228600" y="59436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7: </a:t>
                  </a:r>
                  <a:r>
                    <a:rPr lang="en-US" sz="1200" dirty="0" smtClean="0"/>
                    <a:t>Organization</a:t>
                  </a:r>
                  <a:endParaRPr lang="en-US" sz="1400" dirty="0"/>
                </a:p>
              </p:txBody>
            </p:sp>
            <p:sp>
              <p:nvSpPr>
                <p:cNvPr id="138" name="Rectangle 137"/>
                <p:cNvSpPr/>
                <p:nvPr/>
              </p:nvSpPr>
              <p:spPr>
                <a:xfrm>
                  <a:off x="228600" y="6248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8: </a:t>
                  </a:r>
                  <a:r>
                    <a:rPr lang="en-US" sz="1200" dirty="0" smtClean="0"/>
                    <a:t>Memory</a:t>
                  </a:r>
                  <a:endParaRPr lang="en-US" sz="1400" dirty="0"/>
                </a:p>
              </p:txBody>
            </p:sp>
            <p:grpSp>
              <p:nvGrpSpPr>
                <p:cNvPr id="139" name="Group 71"/>
                <p:cNvGrpSpPr/>
                <p:nvPr/>
              </p:nvGrpSpPr>
              <p:grpSpPr>
                <a:xfrm>
                  <a:off x="228600" y="4572000"/>
                  <a:ext cx="1524000" cy="304800"/>
                  <a:chOff x="1524000" y="1295400"/>
                  <a:chExt cx="1524000" cy="304800"/>
                </a:xfrm>
              </p:grpSpPr>
              <p:sp>
                <p:nvSpPr>
                  <p:cNvPr id="144" name="Rectangle 143"/>
                  <p:cNvSpPr/>
                  <p:nvPr/>
                </p:nvSpPr>
                <p:spPr>
                  <a:xfrm>
                    <a:off x="1524000" y="12954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3: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145" name="Rectangle 144"/>
                  <p:cNvSpPr/>
                  <p:nvPr/>
                </p:nvSpPr>
                <p:spPr>
                  <a:xfrm>
                    <a:off x="2057400" y="12954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Persistence  &amp; </a:t>
                    </a:r>
                  </a:p>
                  <a:p>
                    <a:pPr algn="ctr"/>
                    <a:r>
                      <a:rPr lang="en-US" sz="900" dirty="0" smtClean="0"/>
                      <a:t>Engagement</a:t>
                    </a:r>
                    <a:endParaRPr lang="en-US" sz="900" dirty="0"/>
                  </a:p>
                </p:txBody>
              </p:sp>
            </p:grpSp>
            <p:grpSp>
              <p:nvGrpSpPr>
                <p:cNvPr id="140" name="Group 77"/>
                <p:cNvGrpSpPr/>
                <p:nvPr/>
              </p:nvGrpSpPr>
              <p:grpSpPr>
                <a:xfrm>
                  <a:off x="228600" y="5562600"/>
                  <a:ext cx="1524000" cy="304800"/>
                  <a:chOff x="1524000" y="4419600"/>
                  <a:chExt cx="1524000" cy="304800"/>
                </a:xfrm>
              </p:grpSpPr>
              <p:sp>
                <p:nvSpPr>
                  <p:cNvPr id="141" name="Rectangle 140"/>
                  <p:cNvSpPr/>
                  <p:nvPr/>
                </p:nvSpPr>
                <p:spPr>
                  <a:xfrm>
                    <a:off x="1524000" y="44196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6: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142" name="Rectangle 141"/>
                  <p:cNvSpPr/>
                  <p:nvPr/>
                </p:nvSpPr>
                <p:spPr>
                  <a:xfrm>
                    <a:off x="2057400" y="44196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Problem</a:t>
                    </a:r>
                  </a:p>
                  <a:p>
                    <a:pPr algn="ctr"/>
                    <a:r>
                      <a:rPr lang="en-US" sz="900" dirty="0" smtClean="0"/>
                      <a:t>Solving</a:t>
                    </a:r>
                    <a:endParaRPr lang="en-US" sz="900" dirty="0"/>
                  </a:p>
                </p:txBody>
              </p:sp>
            </p:grpSp>
          </p:grpSp>
        </p:grpSp>
        <p:cxnSp>
          <p:nvCxnSpPr>
            <p:cNvPr id="58" name="Elbow Connector 57"/>
            <p:cNvCxnSpPr>
              <a:endCxn id="2" idx="1"/>
            </p:cNvCxnSpPr>
            <p:nvPr/>
          </p:nvCxnSpPr>
          <p:spPr>
            <a:xfrm flipV="1">
              <a:off x="1600200" y="419100"/>
              <a:ext cx="4800600" cy="19050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>
              <a:endCxn id="3" idx="1"/>
            </p:cNvCxnSpPr>
            <p:nvPr/>
          </p:nvCxnSpPr>
          <p:spPr>
            <a:xfrm flipV="1">
              <a:off x="1600200" y="952500"/>
              <a:ext cx="4800600" cy="1371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>
              <a:endCxn id="4" idx="1"/>
            </p:cNvCxnSpPr>
            <p:nvPr/>
          </p:nvCxnSpPr>
          <p:spPr>
            <a:xfrm>
              <a:off x="1600200" y="2324100"/>
              <a:ext cx="4800600" cy="228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Elbow Connector 63"/>
            <p:cNvCxnSpPr>
              <a:endCxn id="5" idx="1"/>
            </p:cNvCxnSpPr>
            <p:nvPr/>
          </p:nvCxnSpPr>
          <p:spPr>
            <a:xfrm>
              <a:off x="1600200" y="2324100"/>
              <a:ext cx="4800600" cy="7620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Elbow Connector 65"/>
            <p:cNvCxnSpPr>
              <a:endCxn id="7" idx="1"/>
            </p:cNvCxnSpPr>
            <p:nvPr/>
          </p:nvCxnSpPr>
          <p:spPr>
            <a:xfrm>
              <a:off x="1600200" y="2324100"/>
              <a:ext cx="4800600" cy="12954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lbow Connector 67"/>
            <p:cNvCxnSpPr>
              <a:endCxn id="8" idx="1"/>
            </p:cNvCxnSpPr>
            <p:nvPr/>
          </p:nvCxnSpPr>
          <p:spPr>
            <a:xfrm>
              <a:off x="1600200" y="2324100"/>
              <a:ext cx="4800600" cy="23622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lbow Connector 69"/>
            <p:cNvCxnSpPr>
              <a:endCxn id="9" idx="1"/>
            </p:cNvCxnSpPr>
            <p:nvPr/>
          </p:nvCxnSpPr>
          <p:spPr>
            <a:xfrm>
              <a:off x="1600200" y="2324100"/>
              <a:ext cx="4800600" cy="2895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lbow Connector 71"/>
            <p:cNvCxnSpPr>
              <a:endCxn id="12" idx="1"/>
            </p:cNvCxnSpPr>
            <p:nvPr/>
          </p:nvCxnSpPr>
          <p:spPr>
            <a:xfrm>
              <a:off x="1600200" y="2324100"/>
              <a:ext cx="4800600" cy="34290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Elbow Connector 73"/>
            <p:cNvCxnSpPr>
              <a:endCxn id="13" idx="1"/>
            </p:cNvCxnSpPr>
            <p:nvPr/>
          </p:nvCxnSpPr>
          <p:spPr>
            <a:xfrm>
              <a:off x="1600200" y="2324100"/>
              <a:ext cx="4800600" cy="39624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Elbow Connector 75"/>
            <p:cNvCxnSpPr>
              <a:endCxn id="16" idx="1"/>
            </p:cNvCxnSpPr>
            <p:nvPr/>
          </p:nvCxnSpPr>
          <p:spPr>
            <a:xfrm flipV="1">
              <a:off x="1600200" y="1790700"/>
              <a:ext cx="6172200" cy="533400"/>
            </a:xfrm>
            <a:prstGeom prst="bentConnector3">
              <a:avLst>
                <a:gd name="adj1" fmla="val 3892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Elbow Connector 77"/>
            <p:cNvCxnSpPr>
              <a:endCxn id="26" idx="1"/>
            </p:cNvCxnSpPr>
            <p:nvPr/>
          </p:nvCxnSpPr>
          <p:spPr>
            <a:xfrm>
              <a:off x="1600200" y="2324100"/>
              <a:ext cx="6172200" cy="3200400"/>
            </a:xfrm>
            <a:prstGeom prst="bentConnector3">
              <a:avLst>
                <a:gd name="adj1" fmla="val 3878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Elbow Connector 81"/>
            <p:cNvCxnSpPr>
              <a:endCxn id="18" idx="1"/>
            </p:cNvCxnSpPr>
            <p:nvPr/>
          </p:nvCxnSpPr>
          <p:spPr>
            <a:xfrm flipV="1">
              <a:off x="2057400" y="2857500"/>
              <a:ext cx="5715000" cy="1752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71" name="Rectangle 70"/>
          <p:cNvSpPr/>
          <p:nvPr/>
        </p:nvSpPr>
        <p:spPr>
          <a:xfrm>
            <a:off x="0" y="1524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Crosswalk  SEL/APL with Massachusetts Early Learning Guidelines for Infant and Toddlers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81440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>
          <a:xfrm>
            <a:off x="7848600" y="12954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AL11</a:t>
            </a:r>
            <a:endParaRPr lang="en-US" sz="1400" dirty="0"/>
          </a:p>
        </p:txBody>
      </p:sp>
      <p:sp>
        <p:nvSpPr>
          <p:cNvPr id="71" name="Rectangle 70"/>
          <p:cNvSpPr/>
          <p:nvPr/>
        </p:nvSpPr>
        <p:spPr>
          <a:xfrm>
            <a:off x="7848600" y="31242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AL14</a:t>
            </a:r>
            <a:endParaRPr lang="en-US" sz="1400" dirty="0"/>
          </a:p>
        </p:txBody>
      </p:sp>
      <p:sp>
        <p:nvSpPr>
          <p:cNvPr id="72" name="Rectangle 71"/>
          <p:cNvSpPr/>
          <p:nvPr/>
        </p:nvSpPr>
        <p:spPr>
          <a:xfrm>
            <a:off x="7848600" y="37338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AL15</a:t>
            </a:r>
            <a:endParaRPr lang="en-US" sz="1400" dirty="0"/>
          </a:p>
        </p:txBody>
      </p:sp>
      <p:sp>
        <p:nvSpPr>
          <p:cNvPr id="74" name="Rectangle 73"/>
          <p:cNvSpPr/>
          <p:nvPr/>
        </p:nvSpPr>
        <p:spPr>
          <a:xfrm>
            <a:off x="7848600" y="43434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AL16</a:t>
            </a:r>
            <a:endParaRPr lang="en-US" sz="1400" dirty="0"/>
          </a:p>
        </p:txBody>
      </p:sp>
      <p:sp>
        <p:nvSpPr>
          <p:cNvPr id="75" name="Rectangle 74"/>
          <p:cNvSpPr/>
          <p:nvPr/>
        </p:nvSpPr>
        <p:spPr>
          <a:xfrm>
            <a:off x="7848600" y="55626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AL18</a:t>
            </a:r>
            <a:endParaRPr lang="en-US" sz="1400" dirty="0"/>
          </a:p>
        </p:txBody>
      </p:sp>
      <p:sp>
        <p:nvSpPr>
          <p:cNvPr id="77" name="Rectangle 76"/>
          <p:cNvSpPr/>
          <p:nvPr/>
        </p:nvSpPr>
        <p:spPr>
          <a:xfrm>
            <a:off x="7848600" y="49530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AL17</a:t>
            </a:r>
            <a:endParaRPr lang="en-US" sz="1400" dirty="0"/>
          </a:p>
        </p:txBody>
      </p:sp>
      <p:sp>
        <p:nvSpPr>
          <p:cNvPr id="78" name="Rectangle 77"/>
          <p:cNvSpPr/>
          <p:nvPr/>
        </p:nvSpPr>
        <p:spPr>
          <a:xfrm>
            <a:off x="7848600" y="19050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AL12</a:t>
            </a:r>
            <a:endParaRPr lang="en-US" sz="1400" dirty="0"/>
          </a:p>
        </p:txBody>
      </p:sp>
      <p:sp>
        <p:nvSpPr>
          <p:cNvPr id="93" name="Rectangle 92"/>
          <p:cNvSpPr/>
          <p:nvPr/>
        </p:nvSpPr>
        <p:spPr>
          <a:xfrm>
            <a:off x="609600" y="9906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1: </a:t>
            </a:r>
            <a:r>
              <a:rPr lang="en-US" sz="1200" dirty="0" smtClean="0"/>
              <a:t>Initiative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4" name="Rectangle 93"/>
          <p:cNvSpPr/>
          <p:nvPr/>
        </p:nvSpPr>
        <p:spPr>
          <a:xfrm>
            <a:off x="609600" y="16764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2: </a:t>
            </a:r>
            <a:r>
              <a:rPr lang="en-US" sz="1200" dirty="0" smtClean="0"/>
              <a:t>Curiosity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5" name="Rectangle 94"/>
          <p:cNvSpPr/>
          <p:nvPr/>
        </p:nvSpPr>
        <p:spPr>
          <a:xfrm>
            <a:off x="609600" y="23622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3:</a:t>
            </a:r>
          </a:p>
          <a:p>
            <a:pPr algn="ctr"/>
            <a:endParaRPr lang="en-US" sz="1400" dirty="0"/>
          </a:p>
        </p:txBody>
      </p:sp>
      <p:sp>
        <p:nvSpPr>
          <p:cNvPr id="96" name="Rectangle 95"/>
          <p:cNvSpPr/>
          <p:nvPr/>
        </p:nvSpPr>
        <p:spPr>
          <a:xfrm>
            <a:off x="609600" y="3048000"/>
            <a:ext cx="1524000" cy="304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4: </a:t>
            </a:r>
            <a:r>
              <a:rPr lang="en-US" sz="1200" dirty="0" smtClean="0"/>
              <a:t>Creativity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97" name="Rectangle 96"/>
          <p:cNvSpPr/>
          <p:nvPr/>
        </p:nvSpPr>
        <p:spPr>
          <a:xfrm>
            <a:off x="609600" y="3733800"/>
            <a:ext cx="15240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5: </a:t>
            </a:r>
            <a:r>
              <a:rPr lang="en-US" sz="1200" dirty="0" smtClean="0"/>
              <a:t>Cooperation</a:t>
            </a:r>
          </a:p>
          <a:p>
            <a:pPr algn="ctr"/>
            <a:endParaRPr lang="en-US" sz="1350" dirty="0"/>
          </a:p>
        </p:txBody>
      </p:sp>
      <p:sp>
        <p:nvSpPr>
          <p:cNvPr id="98" name="Rectangle 97"/>
          <p:cNvSpPr/>
          <p:nvPr/>
        </p:nvSpPr>
        <p:spPr>
          <a:xfrm>
            <a:off x="609600" y="44196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APL 6:</a:t>
            </a:r>
          </a:p>
          <a:p>
            <a:pPr algn="ctr"/>
            <a:endParaRPr lang="en-US" sz="1400" dirty="0"/>
          </a:p>
        </p:txBody>
      </p:sp>
      <p:sp>
        <p:nvSpPr>
          <p:cNvPr id="99" name="Rectangle 98"/>
          <p:cNvSpPr/>
          <p:nvPr/>
        </p:nvSpPr>
        <p:spPr>
          <a:xfrm>
            <a:off x="609600" y="5105400"/>
            <a:ext cx="15240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7: </a:t>
            </a:r>
            <a:r>
              <a:rPr lang="en-US" sz="1200" dirty="0" smtClean="0"/>
              <a:t>Organization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00" name="Rectangle 99"/>
          <p:cNvSpPr/>
          <p:nvPr/>
        </p:nvSpPr>
        <p:spPr>
          <a:xfrm>
            <a:off x="609600" y="5791200"/>
            <a:ext cx="15240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/>
              <a:t>APL 8: </a:t>
            </a:r>
            <a:r>
              <a:rPr lang="en-US" sz="1200" dirty="0" smtClean="0"/>
              <a:t>Memory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01" name="Rectangle 100"/>
          <p:cNvSpPr/>
          <p:nvPr/>
        </p:nvSpPr>
        <p:spPr>
          <a:xfrm>
            <a:off x="1143000" y="23622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Persistence  &amp; </a:t>
            </a:r>
          </a:p>
          <a:p>
            <a:pPr algn="ctr"/>
            <a:r>
              <a:rPr lang="en-US" sz="900" dirty="0" smtClean="0"/>
              <a:t>Engagement</a:t>
            </a:r>
            <a:endParaRPr lang="en-US" sz="900" dirty="0"/>
          </a:p>
        </p:txBody>
      </p:sp>
      <p:sp>
        <p:nvSpPr>
          <p:cNvPr id="102" name="Rectangle 101"/>
          <p:cNvSpPr/>
          <p:nvPr/>
        </p:nvSpPr>
        <p:spPr>
          <a:xfrm>
            <a:off x="1143000" y="4419600"/>
            <a:ext cx="9906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Problem</a:t>
            </a:r>
          </a:p>
          <a:p>
            <a:pPr algn="ctr"/>
            <a:r>
              <a:rPr lang="en-US" sz="900" dirty="0" smtClean="0"/>
              <a:t>Solving</a:t>
            </a:r>
            <a:endParaRPr lang="en-US" sz="900" dirty="0"/>
          </a:p>
        </p:txBody>
      </p:sp>
      <p:cxnSp>
        <p:nvCxnSpPr>
          <p:cNvPr id="22" name="Elbow Connector 21"/>
          <p:cNvCxnSpPr>
            <a:stCxn id="93" idx="3"/>
            <a:endCxn id="70" idx="1"/>
          </p:cNvCxnSpPr>
          <p:nvPr/>
        </p:nvCxnSpPr>
        <p:spPr>
          <a:xfrm>
            <a:off x="2133600" y="1143000"/>
            <a:ext cx="5715000" cy="266700"/>
          </a:xfrm>
          <a:prstGeom prst="bentConnector3">
            <a:avLst>
              <a:gd name="adj1" fmla="val 28329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94" idx="3"/>
          </p:cNvCxnSpPr>
          <p:nvPr/>
        </p:nvCxnSpPr>
        <p:spPr>
          <a:xfrm flipV="1">
            <a:off x="2133600" y="1447800"/>
            <a:ext cx="5715000" cy="381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94" idx="3"/>
            <a:endCxn id="78" idx="1"/>
          </p:cNvCxnSpPr>
          <p:nvPr/>
        </p:nvCxnSpPr>
        <p:spPr>
          <a:xfrm>
            <a:off x="2133600" y="1828800"/>
            <a:ext cx="5715000" cy="1905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93" idx="3"/>
            <a:endCxn id="73" idx="1"/>
          </p:cNvCxnSpPr>
          <p:nvPr/>
        </p:nvCxnSpPr>
        <p:spPr>
          <a:xfrm>
            <a:off x="2133600" y="1143000"/>
            <a:ext cx="5715000" cy="1485900"/>
          </a:xfrm>
          <a:prstGeom prst="bentConnector3">
            <a:avLst>
              <a:gd name="adj1" fmla="val 2833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94" idx="3"/>
          </p:cNvCxnSpPr>
          <p:nvPr/>
        </p:nvCxnSpPr>
        <p:spPr>
          <a:xfrm>
            <a:off x="2133600" y="1828800"/>
            <a:ext cx="5867400" cy="838200"/>
          </a:xfrm>
          <a:prstGeom prst="bentConnector3">
            <a:avLst>
              <a:gd name="adj1" fmla="val 48767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848600" y="2514600"/>
            <a:ext cx="6096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AL13</a:t>
            </a:r>
            <a:endParaRPr lang="en-US" sz="1000" dirty="0"/>
          </a:p>
        </p:txBody>
      </p:sp>
      <p:cxnSp>
        <p:nvCxnSpPr>
          <p:cNvPr id="42" name="Elbow Connector 41"/>
          <p:cNvCxnSpPr>
            <a:stCxn id="94" idx="3"/>
            <a:endCxn id="71" idx="1"/>
          </p:cNvCxnSpPr>
          <p:nvPr/>
        </p:nvCxnSpPr>
        <p:spPr>
          <a:xfrm>
            <a:off x="2133600" y="1828800"/>
            <a:ext cx="5715000" cy="1409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101" idx="3"/>
            <a:endCxn id="72" idx="1"/>
          </p:cNvCxnSpPr>
          <p:nvPr/>
        </p:nvCxnSpPr>
        <p:spPr>
          <a:xfrm>
            <a:off x="2133600" y="2514600"/>
            <a:ext cx="5715000" cy="1333500"/>
          </a:xfrm>
          <a:prstGeom prst="bentConnector3">
            <a:avLst>
              <a:gd name="adj1" fmla="val 16334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101" idx="3"/>
            <a:endCxn id="77" idx="1"/>
          </p:cNvCxnSpPr>
          <p:nvPr/>
        </p:nvCxnSpPr>
        <p:spPr>
          <a:xfrm>
            <a:off x="2133600" y="2514600"/>
            <a:ext cx="5715000" cy="2552700"/>
          </a:xfrm>
          <a:prstGeom prst="bentConnector3">
            <a:avLst>
              <a:gd name="adj1" fmla="val 16334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0" y="2286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Crosswalk  SEL/APL with Massachusetts Early Learning Guidelines for Infant and Toddlers</a:t>
            </a:r>
            <a:endParaRPr lang="en-US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352</Words>
  <Application>Microsoft Macintosh PowerPoint</Application>
  <PresentationFormat>On-screen Show (4:3)</PresentationFormat>
  <Paragraphs>184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EEC,</dc:creator>
  <cp:lastModifiedBy>EEC,</cp:lastModifiedBy>
  <cp:revision>29</cp:revision>
  <dcterms:created xsi:type="dcterms:W3CDTF">2015-03-05T20:22:30Z</dcterms:created>
  <dcterms:modified xsi:type="dcterms:W3CDTF">2015-04-29T19:40:07Z</dcterms:modified>
</cp:coreProperties>
</file>